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7" r:id="rId2"/>
    <p:sldId id="441" r:id="rId3"/>
    <p:sldId id="601" r:id="rId4"/>
    <p:sldId id="728" r:id="rId5"/>
    <p:sldId id="729" r:id="rId6"/>
    <p:sldId id="730" r:id="rId7"/>
    <p:sldId id="731" r:id="rId8"/>
    <p:sldId id="732" r:id="rId9"/>
    <p:sldId id="599" r:id="rId10"/>
    <p:sldId id="733" r:id="rId11"/>
    <p:sldId id="734" r:id="rId12"/>
    <p:sldId id="735" r:id="rId13"/>
    <p:sldId id="736" r:id="rId14"/>
    <p:sldId id="738" r:id="rId15"/>
    <p:sldId id="737" r:id="rId16"/>
    <p:sldId id="739" r:id="rId17"/>
    <p:sldId id="740" r:id="rId18"/>
    <p:sldId id="741" r:id="rId19"/>
    <p:sldId id="742" r:id="rId20"/>
    <p:sldId id="743" r:id="rId21"/>
    <p:sldId id="744" r:id="rId22"/>
    <p:sldId id="745" r:id="rId23"/>
    <p:sldId id="746" r:id="rId24"/>
    <p:sldId id="747" r:id="rId25"/>
    <p:sldId id="748" r:id="rId26"/>
    <p:sldId id="749" r:id="rId27"/>
    <p:sldId id="750" r:id="rId28"/>
    <p:sldId id="751" r:id="rId29"/>
    <p:sldId id="752" r:id="rId30"/>
    <p:sldId id="753" r:id="rId31"/>
    <p:sldId id="754" r:id="rId32"/>
    <p:sldId id="755" r:id="rId33"/>
    <p:sldId id="756" r:id="rId34"/>
    <p:sldId id="757" r:id="rId35"/>
    <p:sldId id="758" r:id="rId36"/>
    <p:sldId id="759" r:id="rId37"/>
    <p:sldId id="76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907BD3-530C-42FB-87F2-75E5132BCE5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195602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225204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5173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558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303830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B907BD3-530C-42FB-87F2-75E5132BCE5C}"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956475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B907BD3-530C-42FB-87F2-75E5132BCE5C}"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13530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07BD3-530C-42FB-87F2-75E5132BCE5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84516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07BD3-530C-42FB-87F2-75E5132BCE5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27974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07BD3-530C-42FB-87F2-75E5132BCE5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161648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07BD3-530C-42FB-87F2-75E5132BCE5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402058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275557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07BD3-530C-42FB-87F2-75E5132BCE5C}" type="datetimeFigureOut">
              <a:rPr lang="en-US" smtClean="0"/>
              <a:t>4/16/2023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372153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07BD3-530C-42FB-87F2-75E5132BCE5C}"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27354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07BD3-530C-42FB-87F2-75E5132BCE5C}" type="datetimeFigureOut">
              <a:rPr lang="en-US" smtClean="0"/>
              <a:t>4/16/2023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225626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36374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07BD3-530C-42FB-87F2-75E5132BCE5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850A-8D44-4311-B20E-AECE87E501A5}" type="slidenum">
              <a:rPr lang="en-US" smtClean="0"/>
              <a:t>‹#›</a:t>
            </a:fld>
            <a:endParaRPr lang="en-US"/>
          </a:p>
        </p:txBody>
      </p:sp>
    </p:spTree>
    <p:extLst>
      <p:ext uri="{BB962C8B-B14F-4D97-AF65-F5344CB8AC3E}">
        <p14:creationId xmlns:p14="http://schemas.microsoft.com/office/powerpoint/2010/main" val="41192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B907BD3-530C-42FB-87F2-75E5132BCE5C}" type="datetimeFigureOut">
              <a:rPr lang="en-US" smtClean="0"/>
              <a:t>4/16/2023</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9D850A-8D44-4311-B20E-AECE87E501A5}" type="slidenum">
              <a:rPr lang="en-US" smtClean="0"/>
              <a:t>‹#›</a:t>
            </a:fld>
            <a:endParaRPr lang="en-US"/>
          </a:p>
        </p:txBody>
      </p:sp>
    </p:spTree>
    <p:extLst>
      <p:ext uri="{BB962C8B-B14F-4D97-AF65-F5344CB8AC3E}">
        <p14:creationId xmlns:p14="http://schemas.microsoft.com/office/powerpoint/2010/main" val="1492188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9540-B74A-E79D-3C04-A6969C6717A8}"/>
              </a:ext>
            </a:extLst>
          </p:cNvPr>
          <p:cNvSpPr>
            <a:spLocks noGrp="1"/>
          </p:cNvSpPr>
          <p:nvPr>
            <p:ph type="ctrTitle"/>
          </p:nvPr>
        </p:nvSpPr>
        <p:spPr>
          <a:xfrm>
            <a:off x="355121" y="406400"/>
            <a:ext cx="11481758" cy="2387600"/>
          </a:xfrm>
        </p:spPr>
        <p:txBody>
          <a:bodyPr>
            <a:normAutofit/>
          </a:bodyPr>
          <a:lstStyle/>
          <a:p>
            <a:r>
              <a:rPr lang="en-US" sz="6000" dirty="0"/>
              <a:t>Power to change</a:t>
            </a:r>
          </a:p>
        </p:txBody>
      </p:sp>
      <p:sp>
        <p:nvSpPr>
          <p:cNvPr id="3" name="Subtitle 2">
            <a:extLst>
              <a:ext uri="{FF2B5EF4-FFF2-40B4-BE49-F238E27FC236}">
                <a16:creationId xmlns:a16="http://schemas.microsoft.com/office/drawing/2014/main" id="{4906E589-B78A-A936-402C-8F487E735415}"/>
              </a:ext>
            </a:extLst>
          </p:cNvPr>
          <p:cNvSpPr>
            <a:spLocks noGrp="1"/>
          </p:cNvSpPr>
          <p:nvPr>
            <p:ph type="subTitle" idx="1"/>
          </p:nvPr>
        </p:nvSpPr>
        <p:spPr/>
        <p:txBody>
          <a:bodyPr>
            <a:normAutofit fontScale="85000" lnSpcReduction="20000"/>
          </a:bodyPr>
          <a:lstStyle/>
          <a:p>
            <a:r>
              <a:rPr lang="en-US" sz="5400" dirty="0"/>
              <a:t>A Message Series on the </a:t>
            </a:r>
          </a:p>
          <a:p>
            <a:r>
              <a:rPr lang="en-US" sz="5400" dirty="0"/>
              <a:t>Book of Romans</a:t>
            </a:r>
          </a:p>
        </p:txBody>
      </p:sp>
    </p:spTree>
    <p:extLst>
      <p:ext uri="{BB962C8B-B14F-4D97-AF65-F5344CB8AC3E}">
        <p14:creationId xmlns:p14="http://schemas.microsoft.com/office/powerpoint/2010/main" val="33805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29854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Suffering Produces 3 Things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Suffering produces perseverance.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899536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5262979"/>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“We do not want you to be uninformed, brothers and sisters, about the troubles we experienced in the province of Asia. We were under great pressure, far beyond our ability to endure, so that we despaired of life itself. Indeed, we felt we had received the sentence of death…</a:t>
            </a:r>
            <a:endParaRPr lang="en-US" sz="4400" dirty="0">
              <a:latin typeface="Arial Nova Cond" panose="020B0506020202020204" pitchFamily="34" charset="0"/>
            </a:endParaRPr>
          </a:p>
        </p:txBody>
      </p:sp>
    </p:spTree>
    <p:extLst>
      <p:ext uri="{BB962C8B-B14F-4D97-AF65-F5344CB8AC3E}">
        <p14:creationId xmlns:p14="http://schemas.microsoft.com/office/powerpoint/2010/main" val="4226658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985433"/>
          </a:xfrm>
          <a:prstGeom prst="rect">
            <a:avLst/>
          </a:prstGeom>
          <a:noFill/>
        </p:spPr>
        <p:txBody>
          <a:bodyPr wrap="square">
            <a:spAutoFit/>
          </a:bodyPr>
          <a:lstStyle/>
          <a:p>
            <a:r>
              <a:rPr lang="en-US" sz="4400" b="1" dirty="0">
                <a:effectLst>
                  <a:outerShdw blurRad="38100" dist="38100" dir="2700000" algn="tl">
                    <a:srgbClr val="000000">
                      <a:alpha val="43137"/>
                    </a:srgbClr>
                  </a:outerShdw>
                </a:effectLst>
                <a:latin typeface="Arial Nova Cond" panose="020B0506020202020204" pitchFamily="34" charset="0"/>
              </a:rPr>
              <a:t>…</a:t>
            </a:r>
            <a:r>
              <a:rPr lang="en-US" sz="4800" b="1" dirty="0">
                <a:effectLst>
                  <a:outerShdw blurRad="38100" dist="38100" dir="2700000" algn="tl">
                    <a:srgbClr val="000000">
                      <a:alpha val="43137"/>
                    </a:srgbClr>
                  </a:outerShdw>
                </a:effectLst>
                <a:latin typeface="Arial Nova Cond" panose="020B0506020202020204" pitchFamily="34" charset="0"/>
              </a:rPr>
              <a:t>But this happened that we might not rely on ourselves but on God, who raises the dead.”</a:t>
            </a:r>
          </a:p>
          <a:p>
            <a:pPr algn="ctr"/>
            <a:r>
              <a:rPr lang="en-US" sz="4800" b="1" dirty="0">
                <a:effectLst>
                  <a:outerShdw blurRad="38100" dist="38100" dir="2700000" algn="tl">
                    <a:srgbClr val="000000">
                      <a:alpha val="43137"/>
                    </a:srgbClr>
                  </a:outerShdw>
                </a:effectLst>
                <a:latin typeface="Arial Nova Cond" panose="020B0506020202020204" pitchFamily="34" charset="0"/>
              </a:rPr>
              <a:t>2 Corinthians 1:8-10 (NIV)</a:t>
            </a:r>
            <a:endParaRPr lang="en-US" sz="4400" dirty="0">
              <a:latin typeface="Arial Nova Cond" panose="020B0506020202020204" pitchFamily="34" charset="0"/>
            </a:endParaRPr>
          </a:p>
          <a:p>
            <a:endParaRPr lang="en-US" sz="4400" dirty="0">
              <a:latin typeface="Arial Nova Cond" panose="020B0506020202020204" pitchFamily="34" charset="0"/>
            </a:endParaRPr>
          </a:p>
        </p:txBody>
      </p:sp>
    </p:spTree>
    <p:extLst>
      <p:ext uri="{BB962C8B-B14F-4D97-AF65-F5344CB8AC3E}">
        <p14:creationId xmlns:p14="http://schemas.microsoft.com/office/powerpoint/2010/main" val="1846785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Suffering Produces 3 Things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Suffering produces perseverance.</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Perseverance produces character.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1972812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C783-E13C-131A-0C3A-2B396AD38069}"/>
              </a:ext>
            </a:extLst>
          </p:cNvPr>
          <p:cNvSpPr>
            <a:spLocks noGrp="1"/>
          </p:cNvSpPr>
          <p:nvPr>
            <p:ph type="title"/>
          </p:nvPr>
        </p:nvSpPr>
        <p:spPr/>
        <p:txBody>
          <a:bodyPr/>
          <a:lstStyle/>
          <a:p>
            <a:endParaRPr lang="en-US"/>
          </a:p>
        </p:txBody>
      </p:sp>
      <p:pic>
        <p:nvPicPr>
          <p:cNvPr id="4" name="AMERICAN TOURISTER - Gorilla vs Luggage Commerical 1980 - Bing video and 6 more pages - Personal - Microsoft​ Edge 2023-04-15 20-25-44">
            <a:hlinkClick r:id="" action="ppaction://media"/>
            <a:extLst>
              <a:ext uri="{FF2B5EF4-FFF2-40B4-BE49-F238E27FC236}">
                <a16:creationId xmlns:a16="http://schemas.microsoft.com/office/drawing/2014/main" id="{E8276435-95F7-CC0D-309B-37CA11E1FE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5113" y="2095500"/>
            <a:ext cx="6570662" cy="3695700"/>
          </a:xfrm>
        </p:spPr>
      </p:pic>
    </p:spTree>
    <p:extLst>
      <p:ext uri="{BB962C8B-B14F-4D97-AF65-F5344CB8AC3E}">
        <p14:creationId xmlns:p14="http://schemas.microsoft.com/office/powerpoint/2010/main" val="201402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Suffering Produces 3 Things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Suffering produces perseverance.</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Perseverance produces character.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1270162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4524315"/>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“In bringing many sons and daughters to glory, it was fitting that God, for whom and through whom everything exists, should make the pioneer of their salvation perfect through what he suffered.” </a:t>
            </a:r>
          </a:p>
          <a:p>
            <a:pPr algn="ctr"/>
            <a:r>
              <a:rPr lang="en-US" sz="4800" b="1" dirty="0">
                <a:effectLst>
                  <a:outerShdw blurRad="38100" dist="38100" dir="2700000" algn="tl">
                    <a:srgbClr val="000000">
                      <a:alpha val="43137"/>
                    </a:srgbClr>
                  </a:outerShdw>
                </a:effectLst>
                <a:latin typeface="Arial Nova Cond" panose="020B0506020202020204" pitchFamily="34" charset="0"/>
              </a:rPr>
              <a:t>Hebrews 2:10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46140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6001643"/>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“Consider it pure joy, my brothers and sisters, whenever you face trials of many kinds, because you know that the testing of your faith produces perseverance. Let perseverance finish its work so that you may be mature and complete, not lacking anything.” </a:t>
            </a:r>
          </a:p>
          <a:p>
            <a:pPr algn="ctr"/>
            <a:r>
              <a:rPr lang="en-US" sz="4800" b="1" dirty="0">
                <a:effectLst>
                  <a:outerShdw blurRad="38100" dist="38100" dir="2700000" algn="tl">
                    <a:srgbClr val="000000">
                      <a:alpha val="43137"/>
                    </a:srgbClr>
                  </a:outerShdw>
                </a:effectLst>
                <a:latin typeface="Arial Nova Cond" panose="020B0506020202020204" pitchFamily="34" charset="0"/>
              </a:rPr>
              <a:t>James 1:2-4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38847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6001643"/>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“Consider it pure joy, my brothers and sisters, whenever you face trials of many kinds, because you know that the testing of your faith produces perseverance. </a:t>
            </a:r>
            <a:r>
              <a:rPr lang="en-US" sz="4800" b="1" dirty="0">
                <a:solidFill>
                  <a:srgbClr val="FFFF00"/>
                </a:solidFill>
                <a:effectLst>
                  <a:outerShdw blurRad="38100" dist="38100" dir="2700000" algn="tl">
                    <a:srgbClr val="000000">
                      <a:alpha val="43137"/>
                    </a:srgbClr>
                  </a:outerShdw>
                </a:effectLst>
                <a:latin typeface="Arial Nova Cond" panose="020B0506020202020204" pitchFamily="34" charset="0"/>
              </a:rPr>
              <a:t>Let perseverance finish its work so that you may be mature and complete, not lacking anything.” </a:t>
            </a:r>
          </a:p>
          <a:p>
            <a:pPr algn="ctr"/>
            <a:r>
              <a:rPr lang="en-US" sz="4800" b="1" dirty="0">
                <a:effectLst>
                  <a:outerShdw blurRad="38100" dist="38100" dir="2700000" algn="tl">
                    <a:srgbClr val="000000">
                      <a:alpha val="43137"/>
                    </a:srgbClr>
                  </a:outerShdw>
                </a:effectLst>
                <a:latin typeface="Arial Nova Cond" panose="020B0506020202020204" pitchFamily="34" charset="0"/>
              </a:rPr>
              <a:t>James 1:2-4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1628090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446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Suffering Produces 3 Things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Suffering produces perseverance.</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Perseverance produces character.</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3. Character produces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1094239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9540-B74A-E79D-3C04-A6969C6717A8}"/>
              </a:ext>
            </a:extLst>
          </p:cNvPr>
          <p:cNvSpPr>
            <a:spLocks noGrp="1"/>
          </p:cNvSpPr>
          <p:nvPr>
            <p:ph type="ctrTitle"/>
          </p:nvPr>
        </p:nvSpPr>
        <p:spPr>
          <a:xfrm>
            <a:off x="1" y="947575"/>
            <a:ext cx="12191999" cy="2387600"/>
          </a:xfrm>
        </p:spPr>
        <p:txBody>
          <a:bodyPr>
            <a:normAutofit/>
          </a:bodyPr>
          <a:lstStyle/>
          <a:p>
            <a:r>
              <a:rPr lang="en-US" sz="7200" dirty="0">
                <a:latin typeface="Berlin Sans FB Demi" panose="020E0802020502020306" pitchFamily="34" charset="0"/>
              </a:rPr>
              <a:t>How god uses suffering in our lives</a:t>
            </a:r>
          </a:p>
        </p:txBody>
      </p:sp>
      <p:sp>
        <p:nvSpPr>
          <p:cNvPr id="3" name="Subtitle 2">
            <a:extLst>
              <a:ext uri="{FF2B5EF4-FFF2-40B4-BE49-F238E27FC236}">
                <a16:creationId xmlns:a16="http://schemas.microsoft.com/office/drawing/2014/main" id="{4906E589-B78A-A936-402C-8F487E735415}"/>
              </a:ext>
            </a:extLst>
          </p:cNvPr>
          <p:cNvSpPr>
            <a:spLocks noGrp="1"/>
          </p:cNvSpPr>
          <p:nvPr>
            <p:ph type="subTitle" idx="1"/>
          </p:nvPr>
        </p:nvSpPr>
        <p:spPr>
          <a:xfrm>
            <a:off x="1595269" y="3602038"/>
            <a:ext cx="9001462" cy="2849562"/>
          </a:xfrm>
        </p:spPr>
        <p:txBody>
          <a:bodyPr>
            <a:normAutofit/>
          </a:bodyPr>
          <a:lstStyle/>
          <a:p>
            <a:r>
              <a:rPr lang="en-US" sz="6000" dirty="0"/>
              <a:t>Romans 5:1-6</a:t>
            </a:r>
          </a:p>
          <a:p>
            <a:r>
              <a:rPr lang="en-US" sz="6000" dirty="0"/>
              <a:t>Part 13</a:t>
            </a:r>
            <a:endParaRPr lang="en-US" sz="4400" dirty="0"/>
          </a:p>
        </p:txBody>
      </p:sp>
    </p:spTree>
    <p:extLst>
      <p:ext uri="{BB962C8B-B14F-4D97-AF65-F5344CB8AC3E}">
        <p14:creationId xmlns:p14="http://schemas.microsoft.com/office/powerpoint/2010/main" val="248133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“I can do all this through him who gives me strength.” </a:t>
            </a:r>
          </a:p>
          <a:p>
            <a:pPr algn="ctr"/>
            <a:r>
              <a:rPr lang="en-US" sz="4800" b="1" dirty="0">
                <a:effectLst>
                  <a:outerShdw blurRad="38100" dist="38100" dir="2700000" algn="tl">
                    <a:srgbClr val="000000">
                      <a:alpha val="43137"/>
                    </a:srgbClr>
                  </a:outerShdw>
                </a:effectLst>
                <a:latin typeface="Arial Nova Cond" panose="020B0506020202020204" pitchFamily="34" charset="0"/>
              </a:rPr>
              <a:t>Philippians 4:13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744346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3382005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29854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Rebellion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1611210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1569660"/>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“Rebellion is as the sin of witchcraft.” </a:t>
            </a:r>
          </a:p>
          <a:p>
            <a:pPr algn="ctr"/>
            <a:r>
              <a:rPr lang="en-US" sz="4800" b="1" dirty="0">
                <a:effectLst>
                  <a:outerShdw blurRad="38100" dist="38100" dir="2700000" algn="tl">
                    <a:srgbClr val="000000">
                      <a:alpha val="43137"/>
                    </a:srgbClr>
                  </a:outerShdw>
                </a:effectLst>
                <a:latin typeface="Arial Nova Cond" panose="020B0506020202020204" pitchFamily="34" charset="0"/>
              </a:rPr>
              <a:t>1 Samuel  115:23 (AMPC)</a:t>
            </a:r>
            <a:endParaRPr lang="en-US" sz="4400" dirty="0">
              <a:latin typeface="Arial Nova Cond" panose="020B0506020202020204" pitchFamily="34" charset="0"/>
            </a:endParaRPr>
          </a:p>
        </p:txBody>
      </p:sp>
    </p:spTree>
    <p:extLst>
      <p:ext uri="{BB962C8B-B14F-4D97-AF65-F5344CB8AC3E}">
        <p14:creationId xmlns:p14="http://schemas.microsoft.com/office/powerpoint/2010/main" val="491925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Rebellion</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Murmuring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4180892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“And do not grumble, as some of them did—and were killed by the destroying angel.” </a:t>
            </a:r>
          </a:p>
          <a:p>
            <a:pPr algn="ctr"/>
            <a:r>
              <a:rPr lang="en-US" sz="4800" b="1" dirty="0">
                <a:effectLst>
                  <a:outerShdw blurRad="38100" dist="38100" dir="2700000" algn="tl">
                    <a:srgbClr val="000000">
                      <a:alpha val="43137"/>
                    </a:srgbClr>
                  </a:outerShdw>
                </a:effectLst>
                <a:latin typeface="Arial Nova Cond" panose="020B0506020202020204" pitchFamily="34" charset="0"/>
              </a:rPr>
              <a:t>1 Corinthians 10:10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281793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4524315"/>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“Do everything without grumbling or arguing, so that you may become blameless and pure, ‘children of God without fault in a warped and crooked generation.’ Then you will shine among them like stars in the sky.” </a:t>
            </a:r>
          </a:p>
          <a:p>
            <a:pPr algn="ctr"/>
            <a:r>
              <a:rPr lang="en-US" sz="4800" b="1" dirty="0">
                <a:effectLst>
                  <a:outerShdw blurRad="38100" dist="38100" dir="2700000" algn="tl">
                    <a:srgbClr val="000000">
                      <a:alpha val="43137"/>
                    </a:srgbClr>
                  </a:outerShdw>
                </a:effectLst>
                <a:latin typeface="Arial Nova Cond" panose="020B0506020202020204" pitchFamily="34" charset="0"/>
              </a:rPr>
              <a:t>Philippians 2:14-15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442583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446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Rebellion</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Murmuring</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3. Worry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2190148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“Cast all your cares on him for he cares for you.” </a:t>
            </a:r>
          </a:p>
          <a:p>
            <a:pPr algn="ctr"/>
            <a:r>
              <a:rPr lang="en-US" sz="4800" b="1" dirty="0">
                <a:effectLst>
                  <a:outerShdw blurRad="38100" dist="38100" dir="2700000" algn="tl">
                    <a:srgbClr val="000000">
                      <a:alpha val="43137"/>
                    </a:srgbClr>
                  </a:outerShdw>
                </a:effectLst>
                <a:latin typeface="Arial Nova Cond" panose="020B0506020202020204" pitchFamily="34" charset="0"/>
              </a:rPr>
              <a:t>1 Peter 5:7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806411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4524315"/>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“Don’t worry about anything but in everything with prayer and thanksgiving make your requests known to God… And the peace of God which passes all understanding will keep your hearts and minds in Christ Jesus.” </a:t>
            </a:r>
          </a:p>
          <a:p>
            <a:pPr algn="ctr"/>
            <a:r>
              <a:rPr lang="en-US" sz="4800" b="1" dirty="0">
                <a:effectLst>
                  <a:outerShdw blurRad="38100" dist="38100" dir="2700000" algn="tl">
                    <a:srgbClr val="000000">
                      <a:alpha val="43137"/>
                    </a:srgbClr>
                  </a:outerShdw>
                </a:effectLst>
                <a:latin typeface="Arial Nova Cond" panose="020B0506020202020204" pitchFamily="34" charset="0"/>
              </a:rPr>
              <a:t>Philippians 4:6-7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4023356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046988"/>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“For it has been granted to you on behalf of Christ not only to believe in him, but also to suffer for him.” </a:t>
            </a:r>
          </a:p>
          <a:p>
            <a:pPr algn="ctr"/>
            <a:r>
              <a:rPr lang="en-US" sz="4800" b="1" dirty="0">
                <a:effectLst>
                  <a:outerShdw blurRad="38100" dist="38100" dir="2700000" algn="tl">
                    <a:srgbClr val="000000">
                      <a:alpha val="43137"/>
                    </a:srgbClr>
                  </a:outerShdw>
                </a:effectLst>
                <a:latin typeface="Arial Nova Cond" panose="020B0506020202020204" pitchFamily="34" charset="0"/>
              </a:rPr>
              <a:t>Philippians 1:29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422052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52014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Rebellion</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Murmuring</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3. Worry</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4. Fear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3581420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“For God has not given us a spirit of fear, but one of power, love, and sound judgment.” </a:t>
            </a:r>
          </a:p>
          <a:p>
            <a:pPr algn="ctr"/>
            <a:r>
              <a:rPr lang="en-US" sz="4800" b="1" dirty="0">
                <a:effectLst>
                  <a:outerShdw blurRad="38100" dist="38100" dir="2700000" algn="tl">
                    <a:srgbClr val="000000">
                      <a:alpha val="43137"/>
                    </a:srgbClr>
                  </a:outerShdw>
                </a:effectLst>
                <a:latin typeface="Arial Nova Cond" panose="020B0506020202020204" pitchFamily="34" charset="0"/>
              </a:rPr>
              <a:t>2 Timothy 1:7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539072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6001643"/>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“Do not fear, for I have redeemed you; I have summoned you by name; you are mine. When you pass through the waters, I will be with </a:t>
            </a:r>
            <a:r>
              <a:rPr lang="en-US" sz="4800" b="1" dirty="0" err="1">
                <a:effectLst>
                  <a:outerShdw blurRad="38100" dist="38100" dir="2700000" algn="tl">
                    <a:srgbClr val="000000">
                      <a:alpha val="43137"/>
                    </a:srgbClr>
                  </a:outerShdw>
                </a:effectLst>
                <a:latin typeface="Arial Nova Cond" panose="020B0506020202020204" pitchFamily="34" charset="0"/>
              </a:rPr>
              <a:t>you;and</a:t>
            </a:r>
            <a:r>
              <a:rPr lang="en-US" sz="4800" b="1" dirty="0">
                <a:effectLst>
                  <a:outerShdw blurRad="38100" dist="38100" dir="2700000" algn="tl">
                    <a:srgbClr val="000000">
                      <a:alpha val="43137"/>
                    </a:srgbClr>
                  </a:outerShdw>
                </a:effectLst>
                <a:latin typeface="Arial Nova Cond" panose="020B0506020202020204" pitchFamily="34" charset="0"/>
              </a:rPr>
              <a:t> when you pass through the rivers, they will not sweep over you. When you walk through the fire, you will not be burned; the flames will not set you ablaze.” </a:t>
            </a:r>
          </a:p>
          <a:p>
            <a:pPr algn="ctr"/>
            <a:r>
              <a:rPr lang="en-US" sz="4800" b="1" dirty="0">
                <a:effectLst>
                  <a:outerShdw blurRad="38100" dist="38100" dir="2700000" algn="tl">
                    <a:srgbClr val="000000">
                      <a:alpha val="43137"/>
                    </a:srgbClr>
                  </a:outerShdw>
                </a:effectLst>
                <a:latin typeface="Arial Nova Cond" panose="020B0506020202020204" pitchFamily="34" charset="0"/>
              </a:rPr>
              <a:t>Isaiah 43:1-2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2135992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5 Attitudes That Will Cause Defeat in Your Life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effectLst>
                <a:outerShdw blurRad="38100" dist="38100" dir="2700000" algn="tl">
                  <a:srgbClr val="000000">
                    <a:alpha val="43137"/>
                  </a:srgbClr>
                </a:outerShdw>
              </a:effectLst>
              <a:latin typeface="Arial Nova Cond" panose="020B0506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1. Rebellion</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2. Murmuring</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3. Worry</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4. Fear</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	5. Self-Pity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3175875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“I looked for sympathy, but there was none, for comforters, but I found none.” </a:t>
            </a:r>
          </a:p>
          <a:p>
            <a:pPr algn="ctr"/>
            <a:r>
              <a:rPr lang="en-US" sz="4800" b="1" dirty="0">
                <a:effectLst>
                  <a:outerShdw blurRad="38100" dist="38100" dir="2700000" algn="tl">
                    <a:srgbClr val="000000">
                      <a:alpha val="43137"/>
                    </a:srgbClr>
                  </a:outerShdw>
                </a:effectLst>
                <a:latin typeface="Arial Nova Cond" panose="020B0506020202020204" pitchFamily="34" charset="0"/>
              </a:rPr>
              <a:t>Psalm 69:20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515260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785652"/>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“And hope does not put us to shame, because God’s love has been poured out into our hearts through the Holy Spirit, who has been given to us.” </a:t>
            </a:r>
          </a:p>
          <a:p>
            <a:pPr algn="ctr"/>
            <a:r>
              <a:rPr lang="en-US" sz="4800" b="1" dirty="0">
                <a:effectLst>
                  <a:outerShdw blurRad="38100" dist="38100" dir="2700000" algn="tl">
                    <a:srgbClr val="000000">
                      <a:alpha val="43137"/>
                    </a:srgbClr>
                  </a:outerShdw>
                </a:effectLst>
                <a:latin typeface="Arial Nova Cond" panose="020B0506020202020204" pitchFamily="34" charset="0"/>
              </a:rPr>
              <a:t>Romans 5:5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26591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2351596"/>
            <a:ext cx="11780808" cy="1569660"/>
          </a:xfrm>
          <a:prstGeom prst="rect">
            <a:avLst/>
          </a:prstGeom>
          <a:noFill/>
        </p:spPr>
        <p:txBody>
          <a:bodyPr wrap="square">
            <a:spAutoFit/>
          </a:bodyPr>
          <a:lstStyle/>
          <a:p>
            <a:pPr algn="ctr"/>
            <a:r>
              <a:rPr lang="en-US" sz="4800" b="1" dirty="0">
                <a:effectLst>
                  <a:outerShdw blurRad="38100" dist="38100" dir="2700000" algn="tl">
                    <a:srgbClr val="000000">
                      <a:alpha val="43137"/>
                    </a:srgbClr>
                  </a:outerShdw>
                </a:effectLst>
                <a:latin typeface="Arial Nova Cond" panose="020B0506020202020204" pitchFamily="34" charset="0"/>
              </a:rPr>
              <a:t>Suffering is the evidence of God's love, </a:t>
            </a:r>
          </a:p>
          <a:p>
            <a:pPr algn="ctr"/>
            <a:r>
              <a:rPr lang="en-US" sz="4800" b="1" dirty="0">
                <a:effectLst>
                  <a:outerShdw blurRad="38100" dist="38100" dir="2700000" algn="tl">
                    <a:srgbClr val="000000">
                      <a:alpha val="43137"/>
                    </a:srgbClr>
                  </a:outerShdw>
                </a:effectLst>
                <a:latin typeface="Arial Nova Cond" panose="020B0506020202020204" pitchFamily="34" charset="0"/>
              </a:rPr>
              <a:t>not his wrath.</a:t>
            </a:r>
            <a:endParaRPr lang="en-US" sz="4400" dirty="0">
              <a:latin typeface="Arial Nova Cond" panose="020B0506020202020204" pitchFamily="34" charset="0"/>
            </a:endParaRPr>
          </a:p>
        </p:txBody>
      </p:sp>
    </p:spTree>
    <p:extLst>
      <p:ext uri="{BB962C8B-B14F-4D97-AF65-F5344CB8AC3E}">
        <p14:creationId xmlns:p14="http://schemas.microsoft.com/office/powerpoint/2010/main" val="101104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046988"/>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“You see, at just the right time, when we were still powerless, Christ died for the ungodly.” </a:t>
            </a:r>
          </a:p>
          <a:p>
            <a:pPr algn="ctr"/>
            <a:r>
              <a:rPr lang="en-US" sz="4800" b="1" dirty="0">
                <a:effectLst>
                  <a:outerShdw blurRad="38100" dist="38100" dir="2700000" algn="tl">
                    <a:srgbClr val="000000">
                      <a:alpha val="43137"/>
                    </a:srgbClr>
                  </a:outerShdw>
                </a:effectLst>
                <a:latin typeface="Arial Nova Cond" panose="020B0506020202020204" pitchFamily="34" charset="0"/>
              </a:rPr>
              <a:t>Romans 5:6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440263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785652"/>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“Dear friends, do not be surprised at the fiery ordeal that has come on you to test you, as though something strange were happening to you.” </a:t>
            </a:r>
          </a:p>
          <a:p>
            <a:pPr algn="ctr"/>
            <a:r>
              <a:rPr lang="en-US" sz="4800" b="1" dirty="0">
                <a:effectLst>
                  <a:outerShdw blurRad="38100" dist="38100" dir="2700000" algn="tl">
                    <a:srgbClr val="000000">
                      <a:alpha val="43137"/>
                    </a:srgbClr>
                  </a:outerShdw>
                </a:effectLst>
                <a:latin typeface="Arial Nova Cond" panose="020B0506020202020204" pitchFamily="34" charset="0"/>
              </a:rPr>
              <a:t>1 Peter 4:12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1292579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046988"/>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“But rejoice inasmuch as you participate in the sufferings of Christ, so that you may be overjoyed when his glory is revealed.” </a:t>
            </a:r>
          </a:p>
          <a:p>
            <a:pPr algn="ctr"/>
            <a:r>
              <a:rPr lang="en-US" sz="4800" b="1" dirty="0">
                <a:effectLst>
                  <a:outerShdw blurRad="38100" dist="38100" dir="2700000" algn="tl">
                    <a:srgbClr val="000000">
                      <a:alpha val="43137"/>
                    </a:srgbClr>
                  </a:outerShdw>
                </a:effectLst>
                <a:latin typeface="Arial Nova Cond" panose="020B0506020202020204" pitchFamily="34" charset="0"/>
              </a:rPr>
              <a:t>1 Peter 4:13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2209012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046988"/>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“So then, those who suffer according to God’s will should commit themselves to their faithful Creator and continue to do good.” </a:t>
            </a:r>
          </a:p>
          <a:p>
            <a:pPr algn="ctr"/>
            <a:r>
              <a:rPr lang="en-US" sz="4800" b="1" dirty="0">
                <a:effectLst>
                  <a:outerShdw blurRad="38100" dist="38100" dir="2700000" algn="tl">
                    <a:srgbClr val="000000">
                      <a:alpha val="43137"/>
                    </a:srgbClr>
                  </a:outerShdw>
                </a:effectLst>
                <a:latin typeface="Arial Nova Cond" panose="020B0506020202020204" pitchFamily="34" charset="0"/>
              </a:rPr>
              <a:t>1 Peter 4:19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640343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2308324"/>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“Not only so, but we also glory in our sufferings, because we know...” </a:t>
            </a:r>
          </a:p>
          <a:p>
            <a:pPr algn="ctr"/>
            <a:r>
              <a:rPr lang="en-US" sz="4800" b="1" dirty="0">
                <a:effectLst>
                  <a:outerShdw blurRad="38100" dist="38100" dir="2700000" algn="tl">
                    <a:srgbClr val="000000">
                      <a:alpha val="43137"/>
                    </a:srgbClr>
                  </a:outerShdw>
                </a:effectLst>
                <a:latin typeface="Arial Nova Cond" panose="020B0506020202020204" pitchFamily="34" charset="0"/>
              </a:rPr>
              <a:t>Romans 5:3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3948229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BC97-BC86-9508-FF75-BFC2AD529F0C}"/>
              </a:ext>
            </a:extLst>
          </p:cNvPr>
          <p:cNvSpPr txBox="1"/>
          <p:nvPr/>
        </p:nvSpPr>
        <p:spPr>
          <a:xfrm>
            <a:off x="205596" y="700078"/>
            <a:ext cx="11780808" cy="3046988"/>
          </a:xfrm>
          <a:prstGeom prst="rect">
            <a:avLst/>
          </a:prstGeom>
          <a:noFill/>
        </p:spPr>
        <p:txBody>
          <a:bodyPr wrap="square">
            <a:spAutoFit/>
          </a:bodyPr>
          <a:lstStyle/>
          <a:p>
            <a:r>
              <a:rPr lang="en-US" sz="4400" dirty="0">
                <a:latin typeface="Arial Nova Cond" panose="020B0506020202020204" pitchFamily="34" charset="0"/>
              </a:rPr>
              <a:t>	</a:t>
            </a:r>
            <a:r>
              <a:rPr lang="en-US" sz="4800" b="1" dirty="0">
                <a:effectLst>
                  <a:outerShdw blurRad="38100" dist="38100" dir="2700000" algn="tl">
                    <a:srgbClr val="000000">
                      <a:alpha val="43137"/>
                    </a:srgbClr>
                  </a:outerShdw>
                </a:effectLst>
                <a:latin typeface="Arial Nova Cond" panose="020B0506020202020204" pitchFamily="34" charset="0"/>
              </a:rPr>
              <a:t>“Not only so, but we also glory in our sufferings, because we know that suffering produces...” </a:t>
            </a:r>
          </a:p>
          <a:p>
            <a:pPr algn="ctr"/>
            <a:r>
              <a:rPr lang="en-US" sz="4800" b="1" dirty="0">
                <a:effectLst>
                  <a:outerShdw blurRad="38100" dist="38100" dir="2700000" algn="tl">
                    <a:srgbClr val="000000">
                      <a:alpha val="43137"/>
                    </a:srgbClr>
                  </a:outerShdw>
                </a:effectLst>
                <a:latin typeface="Arial Nova Cond" panose="020B0506020202020204" pitchFamily="34" charset="0"/>
              </a:rPr>
              <a:t>Romans 5:3 (NIV)</a:t>
            </a:r>
            <a:endParaRPr lang="en-US" sz="4400" dirty="0">
              <a:latin typeface="Arial Nova Cond" panose="020B0506020202020204" pitchFamily="34" charset="0"/>
            </a:endParaRPr>
          </a:p>
        </p:txBody>
      </p:sp>
    </p:spTree>
    <p:extLst>
      <p:ext uri="{BB962C8B-B14F-4D97-AF65-F5344CB8AC3E}">
        <p14:creationId xmlns:p14="http://schemas.microsoft.com/office/powerpoint/2010/main" val="2359691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3007-58AC-919C-AF30-4FE0612798C2}"/>
              </a:ext>
            </a:extLst>
          </p:cNvPr>
          <p:cNvSpPr txBox="1"/>
          <p:nvPr/>
        </p:nvSpPr>
        <p:spPr>
          <a:xfrm>
            <a:off x="-72428" y="769545"/>
            <a:ext cx="12192000"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effectLst>
                  <a:outerShdw blurRad="38100" dist="38100" dir="2700000" algn="tl">
                    <a:srgbClr val="000000">
                      <a:alpha val="43137"/>
                    </a:srgbClr>
                  </a:outerShdw>
                </a:effectLst>
                <a:latin typeface="Arial Nova Cond" panose="020B0506020202020204" pitchFamily="34" charset="0"/>
              </a:rPr>
              <a:t>Suffering Produces 3 Things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effectLst>
                <a:outerShdw blurRad="38100" dist="38100" dir="2700000" algn="tl">
                  <a:srgbClr val="000000">
                    <a:alpha val="43137"/>
                  </a:srgbClr>
                </a:outerShdw>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46010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1673</TotalTime>
  <Words>1015</Words>
  <Application>Microsoft Office PowerPoint</Application>
  <PresentationFormat>Widescreen</PresentationFormat>
  <Paragraphs>94</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Nova Cond</vt:lpstr>
      <vt:lpstr>Berlin Sans FB Demi</vt:lpstr>
      <vt:lpstr>Bookman Old Style</vt:lpstr>
      <vt:lpstr>Rockwell</vt:lpstr>
      <vt:lpstr>Damask</vt:lpstr>
      <vt:lpstr>Power to change</vt:lpstr>
      <vt:lpstr>How god uses suffering in our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Ollesor 61</dc:creator>
  <cp:lastModifiedBy>Ollesor 61</cp:lastModifiedBy>
  <cp:revision>16</cp:revision>
  <dcterms:created xsi:type="dcterms:W3CDTF">2022-11-06T08:09:33Z</dcterms:created>
  <dcterms:modified xsi:type="dcterms:W3CDTF">2023-04-16T22:54:11Z</dcterms:modified>
</cp:coreProperties>
</file>